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5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4488407699037621E-2"/>
          <c:y val="5.1400554097404488E-2"/>
          <c:w val="0.79781605424321955"/>
          <c:h val="0.79822506561679785"/>
        </c:manualLayout>
      </c:layout>
      <c:bar3DChart>
        <c:barDir val="col"/>
        <c:grouping val="clustered"/>
        <c:ser>
          <c:idx val="0"/>
          <c:order val="0"/>
          <c:tx>
            <c:v>фиточай</c:v>
          </c:tx>
          <c:dLbls>
            <c:showVal val="1"/>
          </c:dLbls>
          <c:val>
            <c:numRef>
              <c:f>Лист1!$A$2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1"/>
          <c:order val="1"/>
          <c:tx>
            <c:v>капсулы, таблетки</c:v>
          </c:tx>
          <c:dLbls>
            <c:showVal val="1"/>
          </c:dLbls>
          <c:val>
            <c:numRef>
              <c:f>Лист1!$A$3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v>фитопленки</c:v>
          </c:tx>
          <c:dLbls>
            <c:showVal val="1"/>
          </c:dLbls>
          <c:val>
            <c:numRef>
              <c:f>Лист1!$A$4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v>бальзамы, эликсиры</c:v>
          </c:tx>
          <c:dLbls>
            <c:showVal val="1"/>
          </c:dLbls>
          <c:val>
            <c:numRef>
              <c:f>Лист1!$A$5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4"/>
          <c:order val="4"/>
          <c:tx>
            <c:v>настойки</c:v>
          </c:tx>
          <c:dLbls>
            <c:showVal val="1"/>
          </c:dLbls>
          <c:val>
            <c:numRef>
              <c:f>Лист1!$A$6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5"/>
          <c:order val="5"/>
          <c:tx>
            <c:v>экстракты</c:v>
          </c:tx>
          <c:dLbls>
            <c:showVal val="1"/>
          </c:dLbls>
          <c:val>
            <c:numRef>
              <c:f>Лист1!$A$7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6"/>
          <c:order val="6"/>
          <c:tx>
            <c:v>фильтр-пакеты</c:v>
          </c:tx>
          <c:dLbls>
            <c:showVal val="1"/>
          </c:dLbls>
          <c:val>
            <c:numRef>
              <c:f>Лист1!$A$8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7"/>
          <c:order val="7"/>
          <c:tx>
            <c:v>сборы</c:v>
          </c:tx>
          <c:dLbls>
            <c:showVal val="1"/>
          </c:dLbls>
          <c:val>
            <c:numRef>
              <c:f>Лист1!$A$9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dLbls>
          <c:showVal val="1"/>
        </c:dLbls>
        <c:shape val="cylinder"/>
        <c:axId val="54646272"/>
        <c:axId val="54647808"/>
        <c:axId val="0"/>
      </c:bar3DChart>
      <c:catAx>
        <c:axId val="54646272"/>
        <c:scaling>
          <c:orientation val="minMax"/>
        </c:scaling>
        <c:delete val="1"/>
        <c:axPos val="b"/>
        <c:tickLblPos val="none"/>
        <c:crossAx val="54647808"/>
        <c:crosses val="autoZero"/>
        <c:auto val="1"/>
        <c:lblAlgn val="ctr"/>
        <c:lblOffset val="100"/>
      </c:catAx>
      <c:valAx>
        <c:axId val="54647808"/>
        <c:scaling>
          <c:orientation val="minMax"/>
        </c:scaling>
        <c:axPos val="l"/>
        <c:numFmt formatCode="General" sourceLinked="1"/>
        <c:tickLblPos val="nextTo"/>
        <c:crossAx val="54646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2437335245076432"/>
                  <c:y val="0.1017402274587161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нет</a:t>
                    </a:r>
                  </a:p>
                  <a:p>
                    <a:r>
                      <a:rPr lang="en-US"/>
                      <a:t>19%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4.5332394243767386E-2"/>
                  <c:y val="-7.164508748971741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затрудняюсь ответить</a:t>
                    </a:r>
                  </a:p>
                  <a:p>
                    <a:r>
                      <a:rPr lang="ru-RU"/>
                      <a:t>13%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>
                <c:manualLayout>
                  <c:x val="0.14812721781351237"/>
                  <c:y val="-0.2813465619399981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да</a:t>
                    </a:r>
                  </a:p>
                  <a:p>
                    <a:r>
                      <a:rPr lang="en-US"/>
                      <a:t>68%</a:t>
                    </a:r>
                  </a:p>
                </c:rich>
              </c:tx>
              <c:showPercent val="1"/>
            </c:dLbl>
            <c:showPercent val="1"/>
          </c:dLbls>
          <c:cat>
            <c:strLit>
              <c:ptCount val="1"/>
              <c:pt idx="0">
                <c:v>нет</c:v>
              </c:pt>
            </c:strLit>
          </c:cat>
          <c:val>
            <c:numRef>
              <c:f>Лист1!$A$2:$A$4</c:f>
              <c:numCache>
                <c:formatCode>General</c:formatCode>
                <c:ptCount val="3"/>
                <c:pt idx="0">
                  <c:v>19.399999999999999</c:v>
                </c:pt>
                <c:pt idx="1">
                  <c:v>12.4</c:v>
                </c:pt>
                <c:pt idx="2">
                  <c:v>68.2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cat>
            <c:strRef>
              <c:f>Лист1!$A$2:$A$5</c:f>
              <c:strCache>
                <c:ptCount val="4"/>
                <c:pt idx="0">
                  <c:v>показания к применению</c:v>
                </c:pt>
                <c:pt idx="1">
                  <c:v>аптечные работники</c:v>
                </c:pt>
                <c:pt idx="2">
                  <c:v>знакомые</c:v>
                </c:pt>
                <c:pt idx="3">
                  <c:v>другие источники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показания к применению</c:v>
                </c:pt>
                <c:pt idx="1">
                  <c:v>аптечные работники</c:v>
                </c:pt>
                <c:pt idx="2">
                  <c:v>знакомые</c:v>
                </c:pt>
                <c:pt idx="3">
                  <c:v>другие источники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21.6</c:v>
                </c:pt>
                <c:pt idx="2">
                  <c:v>16.399999999999999</c:v>
                </c:pt>
                <c:pt idx="3">
                  <c:v>11.4</c:v>
                </c:pt>
              </c:numCache>
            </c:numRef>
          </c:val>
        </c:ser>
        <c:overlap val="100"/>
        <c:axId val="65078784"/>
        <c:axId val="65080320"/>
      </c:barChart>
      <c:catAx>
        <c:axId val="65078784"/>
        <c:scaling>
          <c:orientation val="minMax"/>
        </c:scaling>
        <c:axPos val="l"/>
        <c:tickLblPos val="nextTo"/>
        <c:crossAx val="65080320"/>
        <c:crosses val="autoZero"/>
        <c:auto val="1"/>
        <c:lblAlgn val="ctr"/>
        <c:lblOffset val="100"/>
      </c:catAx>
      <c:valAx>
        <c:axId val="65080320"/>
        <c:scaling>
          <c:orientation val="minMax"/>
        </c:scaling>
        <c:delete val="1"/>
        <c:axPos val="b"/>
        <c:numFmt formatCode="General" sourceLinked="1"/>
        <c:tickLblPos val="none"/>
        <c:crossAx val="6507878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Лист2!$A$2:$A$6</c:f>
              <c:strCache>
                <c:ptCount val="5"/>
                <c:pt idx="0">
                  <c:v>показания к применению</c:v>
                </c:pt>
                <c:pt idx="1">
                  <c:v>способы применения</c:v>
                </c:pt>
                <c:pt idx="2">
                  <c:v>ассортимент</c:v>
                </c:pt>
                <c:pt idx="3">
                  <c:v>правила приготовления</c:v>
                </c:pt>
                <c:pt idx="4">
                  <c:v>условия хранения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71.2</c:v>
                </c:pt>
                <c:pt idx="1">
                  <c:v>50.4</c:v>
                </c:pt>
                <c:pt idx="2">
                  <c:v>39.6</c:v>
                </c:pt>
                <c:pt idx="3">
                  <c:v>30.4</c:v>
                </c:pt>
                <c:pt idx="4">
                  <c:v>14.2</c:v>
                </c:pt>
              </c:numCache>
            </c:numRef>
          </c:val>
        </c:ser>
        <c:shape val="cylinder"/>
        <c:axId val="65092608"/>
        <c:axId val="65106688"/>
        <c:axId val="0"/>
      </c:bar3DChart>
      <c:catAx>
        <c:axId val="65092608"/>
        <c:scaling>
          <c:orientation val="minMax"/>
        </c:scaling>
        <c:axPos val="l"/>
        <c:tickLblPos val="nextTo"/>
        <c:crossAx val="65106688"/>
        <c:crosses val="autoZero"/>
        <c:auto val="1"/>
        <c:lblAlgn val="ctr"/>
        <c:lblOffset val="100"/>
      </c:catAx>
      <c:valAx>
        <c:axId val="65106688"/>
        <c:scaling>
          <c:orientation val="minMax"/>
        </c:scaling>
        <c:delete val="1"/>
        <c:axPos val="b"/>
        <c:numFmt formatCode="General" sourceLinked="1"/>
        <c:tickLblPos val="none"/>
        <c:crossAx val="6509260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"/>
                  <c:y val="-1.388888888888893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240740740740750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2407407407407503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3.7037037037037056E-2"/>
                </c:manualLayout>
              </c:layout>
              <c:showVal val="1"/>
            </c:dLbl>
            <c:showVal val="1"/>
          </c:dLbls>
          <c:cat>
            <c:strRef>
              <c:f>Лист3!$A$5:$A$8</c:f>
              <c:strCache>
                <c:ptCount val="4"/>
                <c:pt idx="0">
                  <c:v>витрины в аптеках</c:v>
                </c:pt>
                <c:pt idx="1">
                  <c:v>лекции и беседы врачей, провизоров, фармацевтов</c:v>
                </c:pt>
                <c:pt idx="2">
                  <c:v>рекламные проспекты</c:v>
                </c:pt>
                <c:pt idx="3">
                  <c:v>стенды в аптеке </c:v>
                </c:pt>
              </c:strCache>
            </c:strRef>
          </c:cat>
          <c:val>
            <c:numRef>
              <c:f>Лист3!$B$5:$B$8</c:f>
              <c:numCache>
                <c:formatCode>General</c:formatCode>
                <c:ptCount val="4"/>
                <c:pt idx="0">
                  <c:v>40</c:v>
                </c:pt>
                <c:pt idx="1">
                  <c:v>36.6</c:v>
                </c:pt>
                <c:pt idx="2">
                  <c:v>32.4</c:v>
                </c:pt>
                <c:pt idx="3">
                  <c:v>20.6</c:v>
                </c:pt>
              </c:numCache>
            </c:numRef>
          </c:val>
        </c:ser>
        <c:shape val="cylinder"/>
        <c:axId val="59642624"/>
        <c:axId val="59644160"/>
        <c:axId val="0"/>
      </c:bar3DChart>
      <c:catAx>
        <c:axId val="59642624"/>
        <c:scaling>
          <c:orientation val="minMax"/>
        </c:scaling>
        <c:axPos val="b"/>
        <c:tickLblPos val="nextTo"/>
        <c:crossAx val="59644160"/>
        <c:crosses val="autoZero"/>
        <c:auto val="1"/>
        <c:lblAlgn val="ctr"/>
        <c:lblOffset val="100"/>
      </c:catAx>
      <c:valAx>
        <c:axId val="59644160"/>
        <c:scaling>
          <c:orientation val="minMax"/>
        </c:scaling>
        <c:delete val="1"/>
        <c:axPos val="l"/>
        <c:numFmt formatCode="General" sourceLinked="1"/>
        <c:tickLblPos val="none"/>
        <c:crossAx val="59642624"/>
        <c:crosses val="autoZero"/>
        <c:crossBetween val="between"/>
      </c:valAx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image" Target="../media/image9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3C0A6-8A0A-4433-B736-64F034E1B4B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7FB4FE-8035-41B3-A2DB-193DC0BE26F8}">
      <dgm:prSet phldrT="[Текст]"/>
      <dgm:spPr/>
      <dgm:t>
        <a:bodyPr/>
        <a:lstStyle/>
        <a:p>
          <a:r>
            <a:rPr lang="ru-RU" b="1" i="1" dirty="0" smtClean="0"/>
            <a:t>Женьшень (</a:t>
          </a:r>
          <a:r>
            <a:rPr lang="ru-RU" b="1" i="1" dirty="0" err="1" smtClean="0"/>
            <a:t>Panax</a:t>
          </a:r>
          <a:r>
            <a:rPr lang="ru-RU" b="1" i="1" dirty="0" smtClean="0"/>
            <a:t> </a:t>
          </a:r>
          <a:r>
            <a:rPr lang="ru-RU" b="1" i="1" dirty="0" err="1" smtClean="0"/>
            <a:t>ginseng</a:t>
          </a:r>
          <a:r>
            <a:rPr lang="ru-RU" b="1" i="1" dirty="0" smtClean="0"/>
            <a:t>)</a:t>
          </a:r>
          <a:endParaRPr lang="ru-RU" b="1" dirty="0"/>
        </a:p>
      </dgm:t>
    </dgm:pt>
    <dgm:pt modelId="{7A4970D5-339A-4082-A0CD-D3C278B96FFE}" type="parTrans" cxnId="{31B79EAC-F572-4B88-8402-56C6BC9B7946}">
      <dgm:prSet/>
      <dgm:spPr/>
      <dgm:t>
        <a:bodyPr/>
        <a:lstStyle/>
        <a:p>
          <a:endParaRPr lang="ru-RU"/>
        </a:p>
      </dgm:t>
    </dgm:pt>
    <dgm:pt modelId="{E80826AB-92F6-4DF4-BBED-DE1D5E9A35EB}" type="sibTrans" cxnId="{31B79EAC-F572-4B88-8402-56C6BC9B7946}">
      <dgm:prSet/>
      <dgm:spPr/>
      <dgm:t>
        <a:bodyPr/>
        <a:lstStyle/>
        <a:p>
          <a:endParaRPr lang="ru-RU"/>
        </a:p>
      </dgm:t>
    </dgm:pt>
    <dgm:pt modelId="{ABC290D9-BDE4-49DA-AE91-304FAAA4C422}">
      <dgm:prSet phldrT="[Текст]"/>
      <dgm:spPr/>
      <dgm:t>
        <a:bodyPr/>
        <a:lstStyle/>
        <a:p>
          <a:r>
            <a:rPr lang="ru-RU" b="1" i="1" dirty="0" smtClean="0"/>
            <a:t>Элеутерококк колючий (</a:t>
          </a:r>
          <a:r>
            <a:rPr lang="ru-RU" b="1" i="1" dirty="0" err="1" smtClean="0"/>
            <a:t>Eleutherococcus</a:t>
          </a:r>
          <a:r>
            <a:rPr lang="ru-RU" b="1" i="1" dirty="0" smtClean="0"/>
            <a:t> </a:t>
          </a:r>
          <a:r>
            <a:rPr lang="ru-RU" b="1" i="1" dirty="0" err="1" smtClean="0"/>
            <a:t>senticosus</a:t>
          </a:r>
          <a:r>
            <a:rPr lang="ru-RU" b="1" i="1" dirty="0" smtClean="0"/>
            <a:t>)</a:t>
          </a:r>
          <a:endParaRPr lang="ru-RU" dirty="0"/>
        </a:p>
      </dgm:t>
    </dgm:pt>
    <dgm:pt modelId="{A5FEE03C-1488-4C6E-A1BF-2D04091E57C9}" type="parTrans" cxnId="{6160251C-8D9A-4894-A89C-5E4E5EC41238}">
      <dgm:prSet/>
      <dgm:spPr/>
      <dgm:t>
        <a:bodyPr/>
        <a:lstStyle/>
        <a:p>
          <a:endParaRPr lang="ru-RU"/>
        </a:p>
      </dgm:t>
    </dgm:pt>
    <dgm:pt modelId="{26A78BB5-E4E4-4BEE-AB93-D09D2C22ACDA}" type="sibTrans" cxnId="{6160251C-8D9A-4894-A89C-5E4E5EC41238}">
      <dgm:prSet/>
      <dgm:spPr/>
      <dgm:t>
        <a:bodyPr/>
        <a:lstStyle/>
        <a:p>
          <a:endParaRPr lang="ru-RU"/>
        </a:p>
      </dgm:t>
    </dgm:pt>
    <dgm:pt modelId="{B43E26B1-6C3B-48A6-9D77-B3A46734C324}">
      <dgm:prSet phldrT="[Текст]"/>
      <dgm:spPr/>
      <dgm:t>
        <a:bodyPr/>
        <a:lstStyle/>
        <a:p>
          <a:r>
            <a:rPr lang="ru-RU" b="1" i="1" dirty="0" err="1" smtClean="0"/>
            <a:t>Родиола</a:t>
          </a:r>
          <a:r>
            <a:rPr lang="ru-RU" b="1" i="1" dirty="0" smtClean="0"/>
            <a:t> розовая (</a:t>
          </a:r>
          <a:r>
            <a:rPr lang="en-US" b="1" i="1" dirty="0" err="1" smtClean="0"/>
            <a:t>Rhodiolae</a:t>
          </a:r>
          <a:r>
            <a:rPr lang="en-US" b="1" i="1" dirty="0" smtClean="0"/>
            <a:t> </a:t>
          </a:r>
          <a:r>
            <a:rPr lang="en-US" b="1" i="1" dirty="0" err="1" smtClean="0"/>
            <a:t>roseae</a:t>
          </a:r>
          <a:r>
            <a:rPr lang="ru-RU" b="1" i="1" dirty="0" smtClean="0"/>
            <a:t>)</a:t>
          </a:r>
          <a:endParaRPr lang="ru-RU" dirty="0"/>
        </a:p>
      </dgm:t>
    </dgm:pt>
    <dgm:pt modelId="{E4647B38-19A4-4E90-9EBC-E86B36E5EFEB}" type="parTrans" cxnId="{F0413FB5-6BE0-439D-9370-4DBAB91CB5CE}">
      <dgm:prSet/>
      <dgm:spPr/>
      <dgm:t>
        <a:bodyPr/>
        <a:lstStyle/>
        <a:p>
          <a:endParaRPr lang="ru-RU"/>
        </a:p>
      </dgm:t>
    </dgm:pt>
    <dgm:pt modelId="{68A1DD5D-714D-4215-87D4-2F67358B958C}" type="sibTrans" cxnId="{F0413FB5-6BE0-439D-9370-4DBAB91CB5CE}">
      <dgm:prSet/>
      <dgm:spPr/>
      <dgm:t>
        <a:bodyPr/>
        <a:lstStyle/>
        <a:p>
          <a:endParaRPr lang="ru-RU"/>
        </a:p>
      </dgm:t>
    </dgm:pt>
    <dgm:pt modelId="{A69D1D97-3680-46EB-BFEF-CB449783519C}" type="pres">
      <dgm:prSet presAssocID="{2303C0A6-8A0A-4433-B736-64F034E1B4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644F0-0FDF-4659-9240-05C85B0A5369}" type="pres">
      <dgm:prSet presAssocID="{657FB4FE-8035-41B3-A2DB-193DC0BE26F8}" presName="compNode" presStyleCnt="0"/>
      <dgm:spPr/>
    </dgm:pt>
    <dgm:pt modelId="{BF0C93D2-791A-428D-AB0D-C2EE35E03F6E}" type="pres">
      <dgm:prSet presAssocID="{657FB4FE-8035-41B3-A2DB-193DC0BE26F8}" presName="pictRect" presStyleLbl="node1" presStyleIdx="0" presStyleCnt="3" custScaleX="100084" custScaleY="1840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4469D3-0478-4201-9727-C05CD025847C}" type="pres">
      <dgm:prSet presAssocID="{657FB4FE-8035-41B3-A2DB-193DC0BE26F8}" presName="textRect" presStyleLbl="revTx" presStyleIdx="0" presStyleCnt="3" custLinFactY="25953" custLinFactNeighborX="-15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547DD-1B4A-44C9-ACB2-ECAD5B3FFAF9}" type="pres">
      <dgm:prSet presAssocID="{E80826AB-92F6-4DF4-BBED-DE1D5E9A35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6C88CD4-B0F9-440A-91C7-194A17E64777}" type="pres">
      <dgm:prSet presAssocID="{ABC290D9-BDE4-49DA-AE91-304FAAA4C422}" presName="compNode" presStyleCnt="0"/>
      <dgm:spPr/>
    </dgm:pt>
    <dgm:pt modelId="{C309D967-1F18-4A29-9CFA-4817EF432EAD}" type="pres">
      <dgm:prSet presAssocID="{ABC290D9-BDE4-49DA-AE91-304FAAA4C422}" presName="pictRect" presStyleLbl="node1" presStyleIdx="1" presStyleCnt="3" custScaleY="1835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97E003-77B6-4D98-9A84-52A1CC3B62AF}" type="pres">
      <dgm:prSet presAssocID="{ABC290D9-BDE4-49DA-AE91-304FAAA4C422}" presName="textRect" presStyleLbl="revTx" presStyleIdx="1" presStyleCnt="3" custLinFactNeighborX="1366" custLinFactNeighborY="8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22B6F-F092-402D-936B-F4C6385CE123}" type="pres">
      <dgm:prSet presAssocID="{26A78BB5-E4E4-4BEE-AB93-D09D2C22AC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0A39CF-A139-4314-BAB7-EE6E29514E51}" type="pres">
      <dgm:prSet presAssocID="{B43E26B1-6C3B-48A6-9D77-B3A46734C324}" presName="compNode" presStyleCnt="0"/>
      <dgm:spPr/>
    </dgm:pt>
    <dgm:pt modelId="{C3A6D624-169B-4B96-8CEB-A20AA2045745}" type="pres">
      <dgm:prSet presAssocID="{B43E26B1-6C3B-48A6-9D77-B3A46734C324}" presName="pictRect" presStyleLbl="node1" presStyleIdx="2" presStyleCnt="3" custScaleY="1835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E0C5F1-6980-4F50-8A4B-5ABCA47B5403}" type="pres">
      <dgm:prSet presAssocID="{B43E26B1-6C3B-48A6-9D77-B3A46734C324}" presName="textRect" presStyleLbl="revTx" presStyleIdx="2" presStyleCnt="3" custLinFactNeighborX="-21" custLinFactNeighborY="8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79EAC-F572-4B88-8402-56C6BC9B7946}" srcId="{2303C0A6-8A0A-4433-B736-64F034E1B4BB}" destId="{657FB4FE-8035-41B3-A2DB-193DC0BE26F8}" srcOrd="0" destOrd="0" parTransId="{7A4970D5-339A-4082-A0CD-D3C278B96FFE}" sibTransId="{E80826AB-92F6-4DF4-BBED-DE1D5E9A35EB}"/>
    <dgm:cxn modelId="{F0413FB5-6BE0-439D-9370-4DBAB91CB5CE}" srcId="{2303C0A6-8A0A-4433-B736-64F034E1B4BB}" destId="{B43E26B1-6C3B-48A6-9D77-B3A46734C324}" srcOrd="2" destOrd="0" parTransId="{E4647B38-19A4-4E90-9EBC-E86B36E5EFEB}" sibTransId="{68A1DD5D-714D-4215-87D4-2F67358B958C}"/>
    <dgm:cxn modelId="{4278D409-3B53-4366-B7BA-FFE25324E2CF}" type="presOf" srcId="{657FB4FE-8035-41B3-A2DB-193DC0BE26F8}" destId="{284469D3-0478-4201-9727-C05CD025847C}" srcOrd="0" destOrd="0" presId="urn:microsoft.com/office/officeart/2005/8/layout/pList1"/>
    <dgm:cxn modelId="{6160251C-8D9A-4894-A89C-5E4E5EC41238}" srcId="{2303C0A6-8A0A-4433-B736-64F034E1B4BB}" destId="{ABC290D9-BDE4-49DA-AE91-304FAAA4C422}" srcOrd="1" destOrd="0" parTransId="{A5FEE03C-1488-4C6E-A1BF-2D04091E57C9}" sibTransId="{26A78BB5-E4E4-4BEE-AB93-D09D2C22ACDA}"/>
    <dgm:cxn modelId="{600081E7-552D-4A16-AB7D-9BBEFDDBEBA0}" type="presOf" srcId="{ABC290D9-BDE4-49DA-AE91-304FAAA4C422}" destId="{D197E003-77B6-4D98-9A84-52A1CC3B62AF}" srcOrd="0" destOrd="0" presId="urn:microsoft.com/office/officeart/2005/8/layout/pList1"/>
    <dgm:cxn modelId="{1691B1B9-F13B-45C1-96B8-25ECC2279275}" type="presOf" srcId="{2303C0A6-8A0A-4433-B736-64F034E1B4BB}" destId="{A69D1D97-3680-46EB-BFEF-CB449783519C}" srcOrd="0" destOrd="0" presId="urn:microsoft.com/office/officeart/2005/8/layout/pList1"/>
    <dgm:cxn modelId="{C47AA1FA-7154-49C2-A812-E95A79E6E107}" type="presOf" srcId="{E80826AB-92F6-4DF4-BBED-DE1D5E9A35EB}" destId="{169547DD-1B4A-44C9-ACB2-ECAD5B3FFAF9}" srcOrd="0" destOrd="0" presId="urn:microsoft.com/office/officeart/2005/8/layout/pList1"/>
    <dgm:cxn modelId="{F679C994-C717-4CC6-9DA8-3D2C93A4E324}" type="presOf" srcId="{26A78BB5-E4E4-4BEE-AB93-D09D2C22ACDA}" destId="{91522B6F-F092-402D-936B-F4C6385CE123}" srcOrd="0" destOrd="0" presId="urn:microsoft.com/office/officeart/2005/8/layout/pList1"/>
    <dgm:cxn modelId="{3087D48B-35A2-4C8A-AB64-BFF302FD2D64}" type="presOf" srcId="{B43E26B1-6C3B-48A6-9D77-B3A46734C324}" destId="{7FE0C5F1-6980-4F50-8A4B-5ABCA47B5403}" srcOrd="0" destOrd="0" presId="urn:microsoft.com/office/officeart/2005/8/layout/pList1"/>
    <dgm:cxn modelId="{7FBB46C3-AFB0-4B39-9F43-6CAC7D496827}" type="presParOf" srcId="{A69D1D97-3680-46EB-BFEF-CB449783519C}" destId="{520644F0-0FDF-4659-9240-05C85B0A5369}" srcOrd="0" destOrd="0" presId="urn:microsoft.com/office/officeart/2005/8/layout/pList1"/>
    <dgm:cxn modelId="{EB83CCBC-569E-4AFE-8CB1-3A0E9C74D7AC}" type="presParOf" srcId="{520644F0-0FDF-4659-9240-05C85B0A5369}" destId="{BF0C93D2-791A-428D-AB0D-C2EE35E03F6E}" srcOrd="0" destOrd="0" presId="urn:microsoft.com/office/officeart/2005/8/layout/pList1"/>
    <dgm:cxn modelId="{54DB2C34-74FC-4372-9DE3-2244EF52BFEA}" type="presParOf" srcId="{520644F0-0FDF-4659-9240-05C85B0A5369}" destId="{284469D3-0478-4201-9727-C05CD025847C}" srcOrd="1" destOrd="0" presId="urn:microsoft.com/office/officeart/2005/8/layout/pList1"/>
    <dgm:cxn modelId="{F668EDFE-9FED-4F93-A101-7580E3D77674}" type="presParOf" srcId="{A69D1D97-3680-46EB-BFEF-CB449783519C}" destId="{169547DD-1B4A-44C9-ACB2-ECAD5B3FFAF9}" srcOrd="1" destOrd="0" presId="urn:microsoft.com/office/officeart/2005/8/layout/pList1"/>
    <dgm:cxn modelId="{F8F9755F-4DDC-43CD-A28A-EA129381BC86}" type="presParOf" srcId="{A69D1D97-3680-46EB-BFEF-CB449783519C}" destId="{66C88CD4-B0F9-440A-91C7-194A17E64777}" srcOrd="2" destOrd="0" presId="urn:microsoft.com/office/officeart/2005/8/layout/pList1"/>
    <dgm:cxn modelId="{563F2D01-3B72-4506-84F7-5FDCE48CA814}" type="presParOf" srcId="{66C88CD4-B0F9-440A-91C7-194A17E64777}" destId="{C309D967-1F18-4A29-9CFA-4817EF432EAD}" srcOrd="0" destOrd="0" presId="urn:microsoft.com/office/officeart/2005/8/layout/pList1"/>
    <dgm:cxn modelId="{F8E57BEB-4186-426B-81E3-FE69D6024F56}" type="presParOf" srcId="{66C88CD4-B0F9-440A-91C7-194A17E64777}" destId="{D197E003-77B6-4D98-9A84-52A1CC3B62AF}" srcOrd="1" destOrd="0" presId="urn:microsoft.com/office/officeart/2005/8/layout/pList1"/>
    <dgm:cxn modelId="{60B093F6-6CF1-4A44-AEC5-B7F4E6C081F3}" type="presParOf" srcId="{A69D1D97-3680-46EB-BFEF-CB449783519C}" destId="{91522B6F-F092-402D-936B-F4C6385CE123}" srcOrd="3" destOrd="0" presId="urn:microsoft.com/office/officeart/2005/8/layout/pList1"/>
    <dgm:cxn modelId="{1C0C11C6-5AC4-4B88-8A62-EAA933B81092}" type="presParOf" srcId="{A69D1D97-3680-46EB-BFEF-CB449783519C}" destId="{E00A39CF-A139-4314-BAB7-EE6E29514E51}" srcOrd="4" destOrd="0" presId="urn:microsoft.com/office/officeart/2005/8/layout/pList1"/>
    <dgm:cxn modelId="{3D00899A-7BC6-47FC-B16E-D44B187A60F0}" type="presParOf" srcId="{E00A39CF-A139-4314-BAB7-EE6E29514E51}" destId="{C3A6D624-169B-4B96-8CEB-A20AA2045745}" srcOrd="0" destOrd="0" presId="urn:microsoft.com/office/officeart/2005/8/layout/pList1"/>
    <dgm:cxn modelId="{CF6E5A81-C61B-44FF-8D7C-EA6409FA714A}" type="presParOf" srcId="{E00A39CF-A139-4314-BAB7-EE6E29514E51}" destId="{7FE0C5F1-6980-4F50-8A4B-5ABCA47B5403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39223-3B19-4797-A771-2D0590ED1FC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69A025-9913-48A6-944A-80F4ABF1641D}">
      <dgm:prSet phldrT="[Текст]"/>
      <dgm:spPr/>
      <dgm:t>
        <a:bodyPr/>
        <a:lstStyle/>
        <a:p>
          <a:r>
            <a:rPr lang="ru-RU" b="1" dirty="0" smtClean="0"/>
            <a:t>Лимонник китайский (</a:t>
          </a:r>
          <a:r>
            <a:rPr lang="en-US" b="1" dirty="0" err="1" smtClean="0"/>
            <a:t>Shizandra</a:t>
          </a:r>
          <a:r>
            <a:rPr lang="en-US" b="1" dirty="0" smtClean="0"/>
            <a:t> </a:t>
          </a:r>
          <a:r>
            <a:rPr lang="en-US" b="1" dirty="0" err="1" smtClean="0"/>
            <a:t>chinensis</a:t>
          </a:r>
          <a:r>
            <a:rPr lang="ru-RU" b="1" dirty="0" smtClean="0"/>
            <a:t>)</a:t>
          </a:r>
          <a:endParaRPr lang="ru-RU" dirty="0"/>
        </a:p>
      </dgm:t>
    </dgm:pt>
    <dgm:pt modelId="{1EA5B0CD-12DE-456B-80CF-95A9EA22AA10}" type="parTrans" cxnId="{00D15182-5ED5-4CAF-BE9F-A2F1D5A6E4A0}">
      <dgm:prSet/>
      <dgm:spPr/>
      <dgm:t>
        <a:bodyPr/>
        <a:lstStyle/>
        <a:p>
          <a:endParaRPr lang="ru-RU"/>
        </a:p>
      </dgm:t>
    </dgm:pt>
    <dgm:pt modelId="{EF1F6721-BAFC-4453-A108-25D0513B7C06}" type="sibTrans" cxnId="{00D15182-5ED5-4CAF-BE9F-A2F1D5A6E4A0}">
      <dgm:prSet/>
      <dgm:spPr/>
      <dgm:t>
        <a:bodyPr/>
        <a:lstStyle/>
        <a:p>
          <a:endParaRPr lang="ru-RU"/>
        </a:p>
      </dgm:t>
    </dgm:pt>
    <dgm:pt modelId="{3519DA8D-B749-460F-85A2-B7B362F94B93}">
      <dgm:prSet phldrT="[Текст]"/>
      <dgm:spPr/>
      <dgm:t>
        <a:bodyPr/>
        <a:lstStyle/>
        <a:p>
          <a:r>
            <a:rPr lang="ru-RU" b="1" dirty="0" smtClean="0"/>
            <a:t>Заманиха высокая (</a:t>
          </a:r>
          <a:r>
            <a:rPr lang="en-US" b="1" dirty="0" err="1" smtClean="0"/>
            <a:t>Echinopanax</a:t>
          </a:r>
          <a:r>
            <a:rPr lang="en-US" b="1" dirty="0" smtClean="0"/>
            <a:t> </a:t>
          </a:r>
          <a:r>
            <a:rPr lang="en-US" b="1" dirty="0" err="1" smtClean="0"/>
            <a:t>elatum</a:t>
          </a:r>
          <a:r>
            <a:rPr lang="ru-RU" b="1" dirty="0" smtClean="0"/>
            <a:t>)</a:t>
          </a:r>
          <a:endParaRPr lang="ru-RU" dirty="0"/>
        </a:p>
      </dgm:t>
    </dgm:pt>
    <dgm:pt modelId="{4B3BFFD0-3597-4B4C-A84E-B288FAA62745}" type="parTrans" cxnId="{67C94DDB-ED9D-4547-B304-0CCDB1B7E03B}">
      <dgm:prSet/>
      <dgm:spPr/>
      <dgm:t>
        <a:bodyPr/>
        <a:lstStyle/>
        <a:p>
          <a:endParaRPr lang="ru-RU"/>
        </a:p>
      </dgm:t>
    </dgm:pt>
    <dgm:pt modelId="{CB5D2A84-7F29-40F8-BDB3-B0DC1101748B}" type="sibTrans" cxnId="{67C94DDB-ED9D-4547-B304-0CCDB1B7E03B}">
      <dgm:prSet/>
      <dgm:spPr/>
      <dgm:t>
        <a:bodyPr/>
        <a:lstStyle/>
        <a:p>
          <a:endParaRPr lang="ru-RU"/>
        </a:p>
      </dgm:t>
    </dgm:pt>
    <dgm:pt modelId="{4072F4B2-4393-435B-8719-41BCB836C22A}">
      <dgm:prSet phldrT="[Текст]"/>
      <dgm:spPr/>
      <dgm:t>
        <a:bodyPr/>
        <a:lstStyle/>
        <a:p>
          <a:r>
            <a:rPr lang="ru-RU" b="1" dirty="0" smtClean="0"/>
            <a:t>Аралия маньчжурская</a:t>
          </a:r>
          <a:r>
            <a:rPr lang="ru-RU" dirty="0" smtClean="0"/>
            <a:t> (</a:t>
          </a:r>
          <a:r>
            <a:rPr lang="en-US" b="1" dirty="0" err="1" smtClean="0"/>
            <a:t>Aralia</a:t>
          </a:r>
          <a:r>
            <a:rPr lang="en-US" b="1" dirty="0" smtClean="0"/>
            <a:t> </a:t>
          </a:r>
          <a:r>
            <a:rPr lang="en-US" b="1" dirty="0" err="1" smtClean="0"/>
            <a:t>mandshurica</a:t>
          </a:r>
          <a:r>
            <a:rPr lang="ru-RU" dirty="0" smtClean="0"/>
            <a:t>)</a:t>
          </a:r>
          <a:endParaRPr lang="ru-RU" dirty="0"/>
        </a:p>
      </dgm:t>
    </dgm:pt>
    <dgm:pt modelId="{60D33FD9-72F2-4CEA-9924-368C6C9658DD}" type="parTrans" cxnId="{8746BD6F-FE47-4120-BC3C-346F059AC91D}">
      <dgm:prSet/>
      <dgm:spPr/>
      <dgm:t>
        <a:bodyPr/>
        <a:lstStyle/>
        <a:p>
          <a:endParaRPr lang="ru-RU"/>
        </a:p>
      </dgm:t>
    </dgm:pt>
    <dgm:pt modelId="{33547303-C393-4337-9D73-5AE2EBFF5D4F}" type="sibTrans" cxnId="{8746BD6F-FE47-4120-BC3C-346F059AC91D}">
      <dgm:prSet/>
      <dgm:spPr/>
      <dgm:t>
        <a:bodyPr/>
        <a:lstStyle/>
        <a:p>
          <a:endParaRPr lang="ru-RU"/>
        </a:p>
      </dgm:t>
    </dgm:pt>
    <dgm:pt modelId="{B216BCDD-B88B-4B9D-AC81-38CFD8A86F3A}" type="pres">
      <dgm:prSet presAssocID="{7CD39223-3B19-4797-A771-2D0590ED1F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F0068C-A65F-4879-8C2D-7DED86A44F3D}" type="pres">
      <dgm:prSet presAssocID="{5769A025-9913-48A6-944A-80F4ABF1641D}" presName="compNode" presStyleCnt="0"/>
      <dgm:spPr/>
    </dgm:pt>
    <dgm:pt modelId="{22EF1C6A-EBE7-42BF-A210-9AF3DFB472FA}" type="pres">
      <dgm:prSet presAssocID="{5769A025-9913-48A6-944A-80F4ABF1641D}" presName="pictRect" presStyleLbl="node1" presStyleIdx="0" presStyleCnt="3" custScaleY="1844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86A78-02A5-4F50-817B-FA91B4112AC5}" type="pres">
      <dgm:prSet presAssocID="{5769A025-9913-48A6-944A-80F4ABF1641D}" presName="textRect" presStyleLbl="revTx" presStyleIdx="0" presStyleCnt="3" custLinFactNeighborX="-63" custLinFactNeighborY="8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49452-6649-44D0-8E8F-2313BB5BD305}" type="pres">
      <dgm:prSet presAssocID="{EF1F6721-BAFC-4453-A108-25D0513B7C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686328-0186-4CC6-A986-C8B69B2A662D}" type="pres">
      <dgm:prSet presAssocID="{3519DA8D-B749-460F-85A2-B7B362F94B93}" presName="compNode" presStyleCnt="0"/>
      <dgm:spPr/>
    </dgm:pt>
    <dgm:pt modelId="{5A7721A0-DB00-4DD0-B22A-F4355EB24C4B}" type="pres">
      <dgm:prSet presAssocID="{3519DA8D-B749-460F-85A2-B7B362F94B93}" presName="pictRect" presStyleLbl="node1" presStyleIdx="1" presStyleCnt="3" custScaleY="189398" custLinFactNeighborX="-688" custLinFactNeighborY="-29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120F7A2-8132-4893-A21D-BCA9CAAB7505}" type="pres">
      <dgm:prSet presAssocID="{3519DA8D-B749-460F-85A2-B7B362F94B93}" presName="textRect" presStyleLbl="revTx" presStyleIdx="1" presStyleCnt="3" custLinFactNeighborX="-548" custLinFactNeighborY="7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08AB-85A7-44A4-A95E-FFEB841B13B2}" type="pres">
      <dgm:prSet presAssocID="{CB5D2A84-7F29-40F8-BDB3-B0DC110174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E04AE91-923E-42E4-9010-DE92D834ED00}" type="pres">
      <dgm:prSet presAssocID="{4072F4B2-4393-435B-8719-41BCB836C22A}" presName="compNode" presStyleCnt="0"/>
      <dgm:spPr/>
    </dgm:pt>
    <dgm:pt modelId="{5D9D3BEC-BCFB-40DE-8FD0-5D3074756B2E}" type="pres">
      <dgm:prSet presAssocID="{4072F4B2-4393-435B-8719-41BCB836C22A}" presName="pictRect" presStyleLbl="node1" presStyleIdx="2" presStyleCnt="3" custScaleY="185447" custLinFactNeighborX="-1032" custLinFactNeighborY="-112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A8F1F54-C773-4F74-A5B3-4FB3636054C1}" type="pres">
      <dgm:prSet presAssocID="{4072F4B2-4393-435B-8719-41BCB836C22A}" presName="textRect" presStyleLbl="revTx" presStyleIdx="2" presStyleCnt="3" custLinFactNeighborX="-1032" custLinFactNeighborY="73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1C6FB-31F2-4445-88F8-49DC25A574ED}" type="presOf" srcId="{4072F4B2-4393-435B-8719-41BCB836C22A}" destId="{EA8F1F54-C773-4F74-A5B3-4FB3636054C1}" srcOrd="0" destOrd="0" presId="urn:microsoft.com/office/officeart/2005/8/layout/pList1"/>
    <dgm:cxn modelId="{00D15182-5ED5-4CAF-BE9F-A2F1D5A6E4A0}" srcId="{7CD39223-3B19-4797-A771-2D0590ED1FC4}" destId="{5769A025-9913-48A6-944A-80F4ABF1641D}" srcOrd="0" destOrd="0" parTransId="{1EA5B0CD-12DE-456B-80CF-95A9EA22AA10}" sibTransId="{EF1F6721-BAFC-4453-A108-25D0513B7C06}"/>
    <dgm:cxn modelId="{67C94DDB-ED9D-4547-B304-0CCDB1B7E03B}" srcId="{7CD39223-3B19-4797-A771-2D0590ED1FC4}" destId="{3519DA8D-B749-460F-85A2-B7B362F94B93}" srcOrd="1" destOrd="0" parTransId="{4B3BFFD0-3597-4B4C-A84E-B288FAA62745}" sibTransId="{CB5D2A84-7F29-40F8-BDB3-B0DC1101748B}"/>
    <dgm:cxn modelId="{8252D1A6-547C-4068-BE6B-237FC4175F06}" type="presOf" srcId="{7CD39223-3B19-4797-A771-2D0590ED1FC4}" destId="{B216BCDD-B88B-4B9D-AC81-38CFD8A86F3A}" srcOrd="0" destOrd="0" presId="urn:microsoft.com/office/officeart/2005/8/layout/pList1"/>
    <dgm:cxn modelId="{8746BD6F-FE47-4120-BC3C-346F059AC91D}" srcId="{7CD39223-3B19-4797-A771-2D0590ED1FC4}" destId="{4072F4B2-4393-435B-8719-41BCB836C22A}" srcOrd="2" destOrd="0" parTransId="{60D33FD9-72F2-4CEA-9924-368C6C9658DD}" sibTransId="{33547303-C393-4337-9D73-5AE2EBFF5D4F}"/>
    <dgm:cxn modelId="{9CF739EC-3636-443A-80A1-0C0EEFF38AF2}" type="presOf" srcId="{CB5D2A84-7F29-40F8-BDB3-B0DC1101748B}" destId="{EB4C08AB-85A7-44A4-A95E-FFEB841B13B2}" srcOrd="0" destOrd="0" presId="urn:microsoft.com/office/officeart/2005/8/layout/pList1"/>
    <dgm:cxn modelId="{4F884B58-E31D-4125-A7DE-9D3597D8505C}" type="presOf" srcId="{3519DA8D-B749-460F-85A2-B7B362F94B93}" destId="{3120F7A2-8132-4893-A21D-BCA9CAAB7505}" srcOrd="0" destOrd="0" presId="urn:microsoft.com/office/officeart/2005/8/layout/pList1"/>
    <dgm:cxn modelId="{F7B362E5-0C9B-47EE-BF4B-F4CD3694222E}" type="presOf" srcId="{5769A025-9913-48A6-944A-80F4ABF1641D}" destId="{D1C86A78-02A5-4F50-817B-FA91B4112AC5}" srcOrd="0" destOrd="0" presId="urn:microsoft.com/office/officeart/2005/8/layout/pList1"/>
    <dgm:cxn modelId="{17B8DFE1-8DEF-4810-A103-45DE66795525}" type="presOf" srcId="{EF1F6721-BAFC-4453-A108-25D0513B7C06}" destId="{4A249452-6649-44D0-8E8F-2313BB5BD305}" srcOrd="0" destOrd="0" presId="urn:microsoft.com/office/officeart/2005/8/layout/pList1"/>
    <dgm:cxn modelId="{7979F0F6-35A0-4260-8D91-A674C7ECE3DD}" type="presParOf" srcId="{B216BCDD-B88B-4B9D-AC81-38CFD8A86F3A}" destId="{60F0068C-A65F-4879-8C2D-7DED86A44F3D}" srcOrd="0" destOrd="0" presId="urn:microsoft.com/office/officeart/2005/8/layout/pList1"/>
    <dgm:cxn modelId="{203695A6-52E2-41D4-B46E-8D8034B2E779}" type="presParOf" srcId="{60F0068C-A65F-4879-8C2D-7DED86A44F3D}" destId="{22EF1C6A-EBE7-42BF-A210-9AF3DFB472FA}" srcOrd="0" destOrd="0" presId="urn:microsoft.com/office/officeart/2005/8/layout/pList1"/>
    <dgm:cxn modelId="{CD76DAB4-329A-4D99-B4E4-23F465B37E52}" type="presParOf" srcId="{60F0068C-A65F-4879-8C2D-7DED86A44F3D}" destId="{D1C86A78-02A5-4F50-817B-FA91B4112AC5}" srcOrd="1" destOrd="0" presId="urn:microsoft.com/office/officeart/2005/8/layout/pList1"/>
    <dgm:cxn modelId="{A9B93DD7-5C38-472C-B1DD-7AA16F9699F1}" type="presParOf" srcId="{B216BCDD-B88B-4B9D-AC81-38CFD8A86F3A}" destId="{4A249452-6649-44D0-8E8F-2313BB5BD305}" srcOrd="1" destOrd="0" presId="urn:microsoft.com/office/officeart/2005/8/layout/pList1"/>
    <dgm:cxn modelId="{AB804589-DD4F-4D48-BA97-AEAC3EB1BCC6}" type="presParOf" srcId="{B216BCDD-B88B-4B9D-AC81-38CFD8A86F3A}" destId="{11686328-0186-4CC6-A986-C8B69B2A662D}" srcOrd="2" destOrd="0" presId="urn:microsoft.com/office/officeart/2005/8/layout/pList1"/>
    <dgm:cxn modelId="{A3FC9DB8-B2DA-4C62-8F1F-367D30BF2FBC}" type="presParOf" srcId="{11686328-0186-4CC6-A986-C8B69B2A662D}" destId="{5A7721A0-DB00-4DD0-B22A-F4355EB24C4B}" srcOrd="0" destOrd="0" presId="urn:microsoft.com/office/officeart/2005/8/layout/pList1"/>
    <dgm:cxn modelId="{D89BDF23-AB13-49A4-B34A-1EB9E8CE1C23}" type="presParOf" srcId="{11686328-0186-4CC6-A986-C8B69B2A662D}" destId="{3120F7A2-8132-4893-A21D-BCA9CAAB7505}" srcOrd="1" destOrd="0" presId="urn:microsoft.com/office/officeart/2005/8/layout/pList1"/>
    <dgm:cxn modelId="{C8C2F2E7-4AEB-415C-8339-8AF2D8845339}" type="presParOf" srcId="{B216BCDD-B88B-4B9D-AC81-38CFD8A86F3A}" destId="{EB4C08AB-85A7-44A4-A95E-FFEB841B13B2}" srcOrd="3" destOrd="0" presId="urn:microsoft.com/office/officeart/2005/8/layout/pList1"/>
    <dgm:cxn modelId="{1C6EA05A-28E7-4D8D-86FE-4F890E103D15}" type="presParOf" srcId="{B216BCDD-B88B-4B9D-AC81-38CFD8A86F3A}" destId="{EE04AE91-923E-42E4-9010-DE92D834ED00}" srcOrd="4" destOrd="0" presId="urn:microsoft.com/office/officeart/2005/8/layout/pList1"/>
    <dgm:cxn modelId="{D3CE4E5B-AC1A-470A-B43E-3A00DB5DA98E}" type="presParOf" srcId="{EE04AE91-923E-42E4-9010-DE92D834ED00}" destId="{5D9D3BEC-BCFB-40DE-8FD0-5D3074756B2E}" srcOrd="0" destOrd="0" presId="urn:microsoft.com/office/officeart/2005/8/layout/pList1"/>
    <dgm:cxn modelId="{2800E2C1-96D6-43F9-9CAC-F1CD8C2EB12D}" type="presParOf" srcId="{EE04AE91-923E-42E4-9010-DE92D834ED00}" destId="{EA8F1F54-C773-4F74-A5B3-4FB3636054C1}" srcOrd="1" destOrd="0" presId="urn:microsoft.com/office/officeart/2005/8/layout/p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C93D2-791A-428D-AB0D-C2EE35E03F6E}">
      <dsp:nvSpPr>
        <dsp:cNvPr id="0" name=""/>
        <dsp:cNvSpPr/>
      </dsp:nvSpPr>
      <dsp:spPr>
        <a:xfrm>
          <a:off x="529" y="864443"/>
          <a:ext cx="2521337" cy="319390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469D3-0478-4201-9727-C05CD025847C}">
      <dsp:nvSpPr>
        <dsp:cNvPr id="0" name=""/>
        <dsp:cNvSpPr/>
      </dsp:nvSpPr>
      <dsp:spPr>
        <a:xfrm>
          <a:off x="0" y="4193712"/>
          <a:ext cx="2519221" cy="93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Женьшень (</a:t>
          </a:r>
          <a:r>
            <a:rPr lang="ru-RU" sz="1700" b="1" i="1" kern="1200" dirty="0" err="1" smtClean="0"/>
            <a:t>Panax</a:t>
          </a:r>
          <a:r>
            <a:rPr lang="ru-RU" sz="1700" b="1" i="1" kern="1200" dirty="0" smtClean="0"/>
            <a:t> </a:t>
          </a:r>
          <a:r>
            <a:rPr lang="ru-RU" sz="1700" b="1" i="1" kern="1200" dirty="0" err="1" smtClean="0"/>
            <a:t>ginseng</a:t>
          </a:r>
          <a:r>
            <a:rPr lang="ru-RU" sz="1700" b="1" i="1" kern="1200" dirty="0" smtClean="0"/>
            <a:t>)</a:t>
          </a:r>
          <a:endParaRPr lang="ru-RU" sz="1700" b="1" kern="1200" dirty="0"/>
        </a:p>
      </dsp:txBody>
      <dsp:txXfrm>
        <a:off x="0" y="4193712"/>
        <a:ext cx="2519221" cy="934631"/>
      </dsp:txXfrm>
    </dsp:sp>
    <dsp:sp modelId="{C309D967-1F18-4A29-9CFA-4817EF432EAD}">
      <dsp:nvSpPr>
        <dsp:cNvPr id="0" name=""/>
        <dsp:cNvSpPr/>
      </dsp:nvSpPr>
      <dsp:spPr>
        <a:xfrm>
          <a:off x="2773895" y="866587"/>
          <a:ext cx="2519221" cy="318533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7E003-77B6-4D98-9A84-52A1CC3B62AF}">
      <dsp:nvSpPr>
        <dsp:cNvPr id="0" name=""/>
        <dsp:cNvSpPr/>
      </dsp:nvSpPr>
      <dsp:spPr>
        <a:xfrm>
          <a:off x="2808307" y="4120234"/>
          <a:ext cx="2519221" cy="93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Элеутерококк колючий (</a:t>
          </a:r>
          <a:r>
            <a:rPr lang="ru-RU" sz="1700" b="1" i="1" kern="1200" dirty="0" err="1" smtClean="0"/>
            <a:t>Eleutherococcus</a:t>
          </a:r>
          <a:r>
            <a:rPr lang="ru-RU" sz="1700" b="1" i="1" kern="1200" dirty="0" smtClean="0"/>
            <a:t> </a:t>
          </a:r>
          <a:r>
            <a:rPr lang="ru-RU" sz="1700" b="1" i="1" kern="1200" dirty="0" err="1" smtClean="0"/>
            <a:t>senticosus</a:t>
          </a:r>
          <a:r>
            <a:rPr lang="ru-RU" sz="1700" b="1" i="1" kern="1200" dirty="0" smtClean="0"/>
            <a:t>)</a:t>
          </a:r>
          <a:endParaRPr lang="ru-RU" sz="1700" kern="1200" dirty="0"/>
        </a:p>
      </dsp:txBody>
      <dsp:txXfrm>
        <a:off x="2808307" y="4120234"/>
        <a:ext cx="2519221" cy="934631"/>
      </dsp:txXfrm>
    </dsp:sp>
    <dsp:sp modelId="{C3A6D624-169B-4B96-8CEB-A20AA2045745}">
      <dsp:nvSpPr>
        <dsp:cNvPr id="0" name=""/>
        <dsp:cNvSpPr/>
      </dsp:nvSpPr>
      <dsp:spPr>
        <a:xfrm>
          <a:off x="5545144" y="866587"/>
          <a:ext cx="2519221" cy="318533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0C5F1-6980-4F50-8A4B-5ABCA47B5403}">
      <dsp:nvSpPr>
        <dsp:cNvPr id="0" name=""/>
        <dsp:cNvSpPr/>
      </dsp:nvSpPr>
      <dsp:spPr>
        <a:xfrm>
          <a:off x="5544615" y="4120234"/>
          <a:ext cx="2519221" cy="93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err="1" smtClean="0"/>
            <a:t>Родиола</a:t>
          </a:r>
          <a:r>
            <a:rPr lang="ru-RU" sz="1700" b="1" i="1" kern="1200" dirty="0" smtClean="0"/>
            <a:t> розовая (</a:t>
          </a:r>
          <a:r>
            <a:rPr lang="en-US" sz="1700" b="1" i="1" kern="1200" dirty="0" err="1" smtClean="0"/>
            <a:t>Rhodiolae</a:t>
          </a:r>
          <a:r>
            <a:rPr lang="en-US" sz="1700" b="1" i="1" kern="1200" dirty="0" smtClean="0"/>
            <a:t> </a:t>
          </a:r>
          <a:r>
            <a:rPr lang="en-US" sz="1700" b="1" i="1" kern="1200" dirty="0" err="1" smtClean="0"/>
            <a:t>roseae</a:t>
          </a:r>
          <a:r>
            <a:rPr lang="ru-RU" sz="1700" b="1" i="1" kern="1200" dirty="0" smtClean="0"/>
            <a:t>)</a:t>
          </a:r>
          <a:endParaRPr lang="ru-RU" sz="1700" kern="1200" dirty="0"/>
        </a:p>
      </dsp:txBody>
      <dsp:txXfrm>
        <a:off x="5544615" y="4120234"/>
        <a:ext cx="2519221" cy="9346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EF1C6A-EBE7-42BF-A210-9AF3DFB472FA}">
      <dsp:nvSpPr>
        <dsp:cNvPr id="0" name=""/>
        <dsp:cNvSpPr/>
      </dsp:nvSpPr>
      <dsp:spPr>
        <a:xfrm>
          <a:off x="1701" y="740947"/>
          <a:ext cx="2699165" cy="343039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86A78-02A5-4F50-817B-FA91B4112AC5}">
      <dsp:nvSpPr>
        <dsp:cNvPr id="0" name=""/>
        <dsp:cNvSpPr/>
      </dsp:nvSpPr>
      <dsp:spPr>
        <a:xfrm>
          <a:off x="0" y="4126953"/>
          <a:ext cx="2699165" cy="100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Лимонник китайский (</a:t>
          </a:r>
          <a:r>
            <a:rPr lang="en-US" sz="2000" b="1" kern="1200" dirty="0" err="1" smtClean="0"/>
            <a:t>Shizandra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chinensis</a:t>
          </a:r>
          <a:r>
            <a:rPr lang="ru-RU" sz="2000" b="1" kern="1200" dirty="0" smtClean="0"/>
            <a:t>)</a:t>
          </a:r>
          <a:endParaRPr lang="ru-RU" sz="2000" kern="1200" dirty="0"/>
        </a:p>
      </dsp:txBody>
      <dsp:txXfrm>
        <a:off x="0" y="4126953"/>
        <a:ext cx="2699165" cy="1001390"/>
      </dsp:txXfrm>
    </dsp:sp>
    <dsp:sp modelId="{5A7721A0-DB00-4DD0-B22A-F4355EB24C4B}">
      <dsp:nvSpPr>
        <dsp:cNvPr id="0" name=""/>
        <dsp:cNvSpPr/>
      </dsp:nvSpPr>
      <dsp:spPr>
        <a:xfrm>
          <a:off x="2952326" y="663856"/>
          <a:ext cx="2699165" cy="352228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0F7A2-8132-4893-A21D-BCA9CAAB7505}">
      <dsp:nvSpPr>
        <dsp:cNvPr id="0" name=""/>
        <dsp:cNvSpPr/>
      </dsp:nvSpPr>
      <dsp:spPr>
        <a:xfrm>
          <a:off x="2956105" y="4126953"/>
          <a:ext cx="2699165" cy="100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Заманиха высокая (</a:t>
          </a:r>
          <a:r>
            <a:rPr lang="en-US" sz="2000" b="1" kern="1200" dirty="0" err="1" smtClean="0"/>
            <a:t>Echinopanax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elatum</a:t>
          </a:r>
          <a:r>
            <a:rPr lang="ru-RU" sz="2000" b="1" kern="1200" dirty="0" smtClean="0"/>
            <a:t>)</a:t>
          </a:r>
          <a:endParaRPr lang="ru-RU" sz="2000" kern="1200" dirty="0"/>
        </a:p>
      </dsp:txBody>
      <dsp:txXfrm>
        <a:off x="2956105" y="4126953"/>
        <a:ext cx="2699165" cy="1001390"/>
      </dsp:txXfrm>
    </dsp:sp>
    <dsp:sp modelId="{5D9D3BEC-BCFB-40DE-8FD0-5D3074756B2E}">
      <dsp:nvSpPr>
        <dsp:cNvPr id="0" name=""/>
        <dsp:cNvSpPr/>
      </dsp:nvSpPr>
      <dsp:spPr>
        <a:xfrm>
          <a:off x="5912237" y="715422"/>
          <a:ext cx="2699165" cy="344880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F1F54-C773-4F74-A5B3-4FB3636054C1}">
      <dsp:nvSpPr>
        <dsp:cNvPr id="0" name=""/>
        <dsp:cNvSpPr/>
      </dsp:nvSpPr>
      <dsp:spPr>
        <a:xfrm>
          <a:off x="5912237" y="4126330"/>
          <a:ext cx="2699165" cy="100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Аралия маньчжурская</a:t>
          </a:r>
          <a:r>
            <a:rPr lang="ru-RU" sz="2000" kern="1200" dirty="0" smtClean="0"/>
            <a:t> (</a:t>
          </a:r>
          <a:r>
            <a:rPr lang="en-US" sz="2000" b="1" kern="1200" dirty="0" err="1" smtClean="0"/>
            <a:t>Aralia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mandshurica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5912237" y="4126330"/>
        <a:ext cx="2699165" cy="1001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yandex.ru/yandsearch?text=%D0%B6%D0%B5%D0%BD%D1%8C%D1%88%D0%B5%D0%BD%D1%8C%20%D0%B2%20%D1%82%D0%B0%D0%B1%D0%BB%D0%B5%D1%82%D0%BA%D0%B0%D1%85&amp;pos=6&amp;uinfo=ww-1263-wh-843-fw-1038-fh-598-pd-1&amp;rpt=simage&amp;img_url=http://2220222.su/s/gi/prd2/00/00/02/08/56/zhenshen-600x60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text=%D0%B6%D0%B5%D0%BD%D1%8C%D1%88%D0%B5%D0%BD%D1%8C%20%D0%B2%20%D1%82%D0%B0%D0%B1%D0%BB%D0%B5%D1%82%D0%BA%D0%B0%D1%85&amp;pos=1&amp;uinfo=ww-1263-wh-843-fw-1038-fh-598-pd-1&amp;rpt=simage&amp;img_url=http://vidal.rusmedserv.com/packs/gerimax-ginseng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6%D0%B5%D0%BD%D1%8C%D1%88%D0%B5%D0%BD%D1%8C%20%D0%B2%20%D1%82%D0%B0%D0%B1%D0%BB%D0%B5%D1%82%D0%BA%D0%B0%D1%85&amp;pos=23&amp;uinfo=ww-1263-wh-843-fw-1038-fh-598-pd-1&amp;rpt=simage&amp;img_url=http://www.medkrug.ru/web/uploads/eapteka_medicament/13/136c/660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images.yandex.ru/yandsearch?text=%D1%82%D0%BE%D0%BD%D0%B8%D0%B7%D0%B8%D1%80%D1%83%D1%8E%D1%89%D0%B8%D0%B9%20%D1%81%D0%B1%D0%BE%D1%80&amp;pos=0&amp;uinfo=ww-1263-wh-843-fw-1038-fh-598-pd-1&amp;rpt=simage&amp;img_url=http://travi-krima.ru/upload/image/products/small/_obsheukreplyaushij_100_gramm_small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text=%D0%B6%D0%B5%D0%BD%D1%8C%D1%88%D0%B5%D0%BD%D1%8C%20%D1%8D%D0%BB%D0%B8%D0%BA%D1%81%D0%B8%D1%80%20&amp;pos=18&amp;uinfo=ww-1263-wh-843-fw-1038-fh-598-pd-1&amp;rpt=simage&amp;img_url=http://evropharm.ru/Storage/Resized/w_200_h_200/1541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p=4&amp;text=%D0%B6%D0%B5%D0%BD%D1%8C%D1%88%D0%B5%D0%BD%D1%8C&amp;pos=148&amp;uinfo=ww-1263-wh-843-fw-1038-fh-598-pd-1&amp;rpt=simage&amp;img_url=http://www.irecommend.ru/sites/default/files/product-images/42460/1332544882_d_chay__zhenshen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F%D1%80%D0%B8%D1%80%D0%BE%D0%B4%D0%BD%D1%8B%D0%B5%20%D0%B0%D0%B4%D0%B0%D0%BF%D1%82%D0%BE%D0%B3%D0%B5%D0%BD%D1%8B&amp;pos=23&amp;rpt=simage&amp;uinfo=ww-1263-wh-843-fw-1038-fh-598-pd-1&amp;img_url=http://www.lenta.tv/uploads/pics/1_edb0cb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text=%D1%84%D0%B8%D1%82%D0%BE%D0%B0%D0%BF%D1%82%D0%B5%D0%BA%D0%B0&amp;pos=20&amp;uinfo=ww-1263-wh-843-fw-1038-fh-598-pd-1&amp;rpt=simage&amp;img_url=http://sevas.com.ua/media/fckeditorUpload/RqBlTgHyejCCSIXu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p=2&amp;text=%D0%B0%D0%BF%D1%82%D0%B5%D0%BA%D0%B0&amp;pos=73&amp;uinfo=ww-1263-wh-843-fw-1038-fh-598-pd-1&amp;rpt=simage&amp;img_url=http://obj.altapress.ru/picture/width/584/17572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ages.yandex.ru/yandsearch?text=%D0%BF%D1%80%D0%B8%D1%80%D0%BE%D0%B4%D0%BD%D1%8B%D0%B5%20%D0%B0%D0%B4%D0%B0%D0%BF%D1%82%D0%BE%D0%B3%D0%B5%D0%BD%D1%8B&amp;pos=2&amp;rpt=simage&amp;uinfo=ww-1263-wh-843-fw-1038-fh-598-pd-1&amp;img_url=http://www.zdravzona.ru/upload/iblock/d37/d378fbf09ee5176d09e057c9ccea4893.jpe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2&amp;text=%D0%BF%D1%80%D0%B8%D1%80%D0%BE%D0%B4%D0%BD%D1%8B%D0%B5%20%D0%B0%D0%B4%D0%B0%D0%BF%D1%82%D0%BE%D0%B3%D0%B5%D0%BD%D1%8B&amp;pos=67&amp;uinfo=ww-1263-wh-843-fw-1038-fh-598-pd-1&amp;rpt=simage&amp;img_url=http://herbal2wellness.com/wp-content/uploads/images/41BCStVsycL.jpg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images.yandex.ru/yandsearch?text=%D0%BF%D1%80%D0%B8%D1%80%D0%BE%D0%B4%D0%BD%D1%8B%D0%B5%20%D0%B0%D0%B4%D0%B0%D0%BF%D1%82%D0%BE%D0%B3%D0%B5%D0%BD%D1%8B&amp;pos=15&amp;rpt=simage&amp;uinfo=ww-1263-wh-843-fw-1038-fh-598-pd-1&amp;img_url=http://cdn.stpulscen.ru/system/images/product/003/229/671_thumb.g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B%D0%B5%D0%BA%D0%B0%D1%80%D1%81%D1%82%D0%B2%D0%B5%D0%BD%D0%BD%D1%8B%D0%B5%20%D1%82%D1%80%D0%B0%D0%B2%D1%8B%20%D0%B8%20%D1%80%D0%B0%D1%81%D1%82%D0%B5%D0%BD%D0%B8%D1%8F&amp;pos=24&amp;uinfo=ww-1263-wh-843-fw-1038-fh-598-pd-1&amp;rpt=simage&amp;img_url=http://rodonews.ru/i/full1357990261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0%D0%BF%D1%82%D0%B5%D1%87%D0%BD%D0%B0%D1%8F%20%D1%81%D0%B5%D1%82%D1%8C%20%D0%BD%D0%B0%20%D0%B7%D0%B4%D0%BE%D1%80%D0%BE%D0%B2%D1%8C%D0%B5%20%D0%B0%D1%81%D1%82%D1%80%D0%B0%D1%85%D0%B0%D0%BD%D1%8C&amp;pos=3&amp;uinfo=ww-1263-wh-843-fw-1038-fh-598-pd-1&amp;rpt=simage&amp;img_url=http://ria-ami.ru/images/j/14413/wide_i1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0%B0%D0%BF%D1%82%D0%B5%D1%87%D0%BD%D0%B0%D1%8F%20%D1%81%D0%B5%D1%82%D1%8C%20%D0%BD%D0%B0%20%D0%B7%D0%B4%D0%BE%D1%80%D0%BE%D0%B2%D1%8C%D0%B5%20%D0%B0%D1%81%D1%82%D1%80%D0%B0%D1%85%D0%B0%D0%BD%D1%8C&amp;pos=36&amp;uinfo=ww-1263-wh-843-fw-1038-fh-598-pd-1&amp;rpt=simage&amp;img_url=http://wap.mplaza.ru/parser/images/8abe7d8770d1592278be26dcd531d77d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3&amp;text=%D0%BB%D0%B5%D0%BA%D0%B0%D1%80%D1%81%D1%82%D0%B2%D0%B5%D0%BD%D0%BD%D0%BE%D0%B5%20%D1%80%D0%B0%D1%81%D1%82%D0%B8%D1%82%D0%B5%D0%BB%D1%8C%D0%BD%D0%BE%D0%B5%20%D1%81%D1%8B%D1%80%D1%8C%D0%B5%20%D0%B2%20%D0%B0%D0%BF%D1%82%D0%B5%D0%BA%D0%B5&amp;img_url=http://img1.liveinternet.ru/images/attach/c/7/96/734/96734625_lecheniesaharnogodiabeta.jpg&amp;pos=95&amp;uinfo=ww-1263-wh-843-fw-1038-fh-598-pd-1&amp;rpt=simag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90%D0%BD%D1%80%D0%B8%20%D0%9B%D0%B5%D0%BA%D0%BB%D0%B5%D1%80%D0%BA&amp;pos=1&amp;uinfo=ww-1263-wh-843-fw-1038-fh-598-pd-1&amp;rpt=simage&amp;img_url=http://images12.fotki.com/v20/photos/7/1454087/10452660/0158-th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126209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Методические подходы к проведению мониторинга ассортимента лекарственного растительного сырья и </a:t>
            </a:r>
            <a:r>
              <a:rPr lang="ru-RU" sz="3200" dirty="0" err="1" smtClean="0"/>
              <a:t>фитопрепаратов</a:t>
            </a:r>
            <a:r>
              <a:rPr lang="ru-RU" sz="3200" dirty="0" smtClean="0"/>
              <a:t> тонизирующего и </a:t>
            </a:r>
            <a:r>
              <a:rPr lang="ru-RU" sz="3200" dirty="0" err="1" smtClean="0"/>
              <a:t>адаптогенного</a:t>
            </a:r>
            <a:r>
              <a:rPr lang="ru-RU" sz="3200" dirty="0" smtClean="0"/>
              <a:t> действия в аптечной сети «На здоровье»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Дипломная работа студентки отделения «Фармация»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Медведевой </a:t>
            </a:r>
            <a:r>
              <a:rPr lang="ru-RU" b="1" smtClean="0">
                <a:solidFill>
                  <a:schemeClr val="accent2">
                    <a:lumMod val="75000"/>
                  </a:schemeClr>
                </a:solidFill>
              </a:rPr>
              <a:t>Ольги Васильевны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</a:t>
            </a:r>
            <a:r>
              <a:rPr lang="ru-RU" dirty="0" err="1" smtClean="0"/>
              <a:t>адаптогены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397000"/>
          <a:ext cx="806489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</a:t>
            </a:r>
            <a:r>
              <a:rPr lang="ru-RU" dirty="0" err="1" smtClean="0"/>
              <a:t>адаптогены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196752"/>
          <a:ext cx="864096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Исследования </a:t>
            </a:r>
            <a:r>
              <a:rPr lang="ru-RU" b="1" dirty="0" err="1" smtClean="0"/>
              <a:t>фитопродукции</a:t>
            </a:r>
            <a:r>
              <a:rPr lang="ru-RU" b="1" dirty="0" smtClean="0"/>
              <a:t> </a:t>
            </a:r>
            <a:r>
              <a:rPr lang="ru-RU" b="1" dirty="0" err="1" smtClean="0"/>
              <a:t>адаптогенного</a:t>
            </a:r>
            <a:r>
              <a:rPr lang="ru-RU" b="1" dirty="0" smtClean="0"/>
              <a:t> и тонизирующего действия с позиции товара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0486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ФП поступают в продажу в четырех видах: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грубый растительный материал или ЛРС,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гомеопатические препараты,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стандартная европейская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фитофармацевтическая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продукция,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основанные на травах препараты безрецептурного отпуска.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b="1" dirty="0" smtClean="0"/>
              <a:t>Лекарственные формы </a:t>
            </a:r>
            <a:r>
              <a:rPr lang="ru-RU" b="1" dirty="0" err="1" smtClean="0"/>
              <a:t>фитопрепаратов</a:t>
            </a:r>
            <a:endParaRPr lang="ru-RU" dirty="0"/>
          </a:p>
        </p:txBody>
      </p:sp>
      <p:pic>
        <p:nvPicPr>
          <p:cNvPr id="3" name="Picture 2" descr="http://2220222.su/s/gi/prd2/00/00/02/08/56/zhenshen-6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636912"/>
            <a:ext cx="2232247" cy="2232248"/>
          </a:xfrm>
          <a:prstGeom prst="rect">
            <a:avLst/>
          </a:prstGeom>
          <a:noFill/>
        </p:spPr>
      </p:pic>
      <p:pic>
        <p:nvPicPr>
          <p:cNvPr id="4" name="Picture 4" descr="http://nasha-apteka.7910.org/nasha-aptekaimages/zhenshen_300p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2232248" cy="2232248"/>
          </a:xfrm>
          <a:prstGeom prst="rect">
            <a:avLst/>
          </a:prstGeom>
          <a:noFill/>
        </p:spPr>
      </p:pic>
      <p:pic>
        <p:nvPicPr>
          <p:cNvPr id="13314" name="Picture 2" descr="http://www.medarena.ru/Photo_Load.asp?n=8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636912"/>
            <a:ext cx="2304256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5229200"/>
            <a:ext cx="1690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Экстракт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229200"/>
            <a:ext cx="1785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Настойка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5229200"/>
            <a:ext cx="174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Таблетки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/>
              <a:t>Лекарственные формы </a:t>
            </a:r>
            <a:r>
              <a:rPr lang="ru-RU" b="1" dirty="0" err="1" smtClean="0"/>
              <a:t>фитопрепаратов</a:t>
            </a:r>
            <a:endParaRPr lang="ru-RU" dirty="0"/>
          </a:p>
        </p:txBody>
      </p:sp>
      <p:pic>
        <p:nvPicPr>
          <p:cNvPr id="12290" name="Picture 2" descr="http://dl.sptovarov.ru/uploads/purchases/170991/photo-U170991-P783490-T1384780117-N8556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748" r="13228"/>
          <a:stretch>
            <a:fillRect/>
          </a:stretch>
        </p:blipFill>
        <p:spPr bwMode="auto">
          <a:xfrm>
            <a:off x="251520" y="2204864"/>
            <a:ext cx="2326661" cy="3311464"/>
          </a:xfrm>
          <a:prstGeom prst="rect">
            <a:avLst/>
          </a:prstGeom>
          <a:noFill/>
        </p:spPr>
      </p:pic>
      <p:pic>
        <p:nvPicPr>
          <p:cNvPr id="12292" name="Picture 4" descr="http://www.chai.com.ua/images/foto/trava/2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276872"/>
            <a:ext cx="3216470" cy="2016224"/>
          </a:xfrm>
          <a:prstGeom prst="rect">
            <a:avLst/>
          </a:prstGeom>
          <a:noFill/>
        </p:spPr>
      </p:pic>
      <p:pic>
        <p:nvPicPr>
          <p:cNvPr id="12294" name="Picture 6" descr="http://www.aptekifz.ru/pict/foto/434e49314573e_367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276872"/>
            <a:ext cx="2333936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733256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Сбор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4581128"/>
            <a:ext cx="167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Фиточай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948264" y="5877272"/>
            <a:ext cx="162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Эликсир</a:t>
            </a:r>
            <a:endParaRPr lang="ru-RU" sz="32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Исследования </a:t>
            </a:r>
            <a:r>
              <a:rPr lang="ru-RU" b="1" dirty="0" err="1" smtClean="0"/>
              <a:t>фитопродукции</a:t>
            </a:r>
            <a:r>
              <a:rPr lang="ru-RU" b="1" dirty="0" smtClean="0"/>
              <a:t> </a:t>
            </a:r>
            <a:r>
              <a:rPr lang="ru-RU" b="1" dirty="0" err="1" smtClean="0"/>
              <a:t>адаптогенного</a:t>
            </a:r>
            <a:r>
              <a:rPr lang="ru-RU" b="1" dirty="0" smtClean="0"/>
              <a:t> и тонизирующего действия с позиции товара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27584" y="2492896"/>
          <a:ext cx="74865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по главе 1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1484784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ЛРС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действия занимают важное место в лекарственной терапии очень многих заболеваний и доминируют в профилактических и оздоровительных мероприятиях.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Рынок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фитопродукции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значителен как за рубежом, так и в России, ассортимент ЛРС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действия разнообразен и позволяет удовлетворить потребности многих потребителей.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>Концепция анкеты социологического исследования потребителей ЛРС и </a:t>
            </a:r>
            <a:r>
              <a:rPr lang="ru-RU" sz="4000" b="1" dirty="0" err="1" smtClean="0"/>
              <a:t>фитопрепаратов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2276872"/>
            <a:ext cx="83164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анкете для сегментационного анализа выделено 5 блоков вопросов, среди которых: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социально-демографический портрет потребителя ФП и услуг;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информированность по вопросам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фитотерапии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ФП;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ФП;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потребительские предпочтения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фитоуслуг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Социально демографический портрет потребителя </a:t>
            </a:r>
            <a:r>
              <a:rPr lang="ru-RU" b="1" dirty="0" err="1" smtClean="0"/>
              <a:t>фитопрепаратов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2061428"/>
            <a:ext cx="78123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Женщины (66,2%),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активном возрасте 26-55 лет (69,6%),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горожанки (82,4%),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имеющие профессиональное образование высшее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среднеспециальное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(90%),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служащие по социальному статусу (66%), с ежемесячным доходом на 1 члена семьи до одного прожиточного минимума (примерно до 1500 руб.) (90,2%).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Наличие некоторых знаний о </a:t>
            </a:r>
            <a:r>
              <a:rPr lang="ru-RU" b="1" dirty="0" err="1" smtClean="0"/>
              <a:t>фитотерапии</a:t>
            </a:r>
            <a:r>
              <a:rPr lang="ru-RU" b="1" dirty="0" smtClean="0"/>
              <a:t> у потребителей (%)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27584" y="1772816"/>
          <a:ext cx="75608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5266928" cy="1143000"/>
          </a:xfrm>
        </p:spPr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2780928"/>
            <a:ext cx="83884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большого числа препаратов, применяемых в профилактических и лечебных целях, большое значение приобретают природные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адаптогены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народной медицине тонизирующие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адаптогенные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свойства растений применялись издавна, но, несмотря на явно выраженные фармакологические свойства, механизм действия этих средств изучен недостаточно. Однако, в настоящее время на витринах аптек все чаще стали появляться новые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фитопрепараты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комбинированного состава.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http://www.lenta.tv/uploads/pics/1_edb0c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97252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Источники информации потребителей о </a:t>
            </a:r>
            <a:r>
              <a:rPr lang="ru-RU" b="1" dirty="0" err="1" smtClean="0"/>
              <a:t>фитотерапии</a:t>
            </a:r>
            <a:r>
              <a:rPr lang="ru-RU" b="1" dirty="0" smtClean="0"/>
              <a:t> (%)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99592" y="1772816"/>
          <a:ext cx="74523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Необходимая потребителям информация о ЛРС и </a:t>
            </a:r>
            <a:r>
              <a:rPr lang="ru-RU" b="1" dirty="0" err="1" smtClean="0"/>
              <a:t>фитопрепаратов</a:t>
            </a:r>
            <a:r>
              <a:rPr lang="ru-RU" b="1" dirty="0" smtClean="0"/>
              <a:t> </a:t>
            </a:r>
            <a:r>
              <a:rPr lang="ru-RU" b="1" dirty="0" err="1" smtClean="0"/>
              <a:t>адаптогенного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тонизирующего действия (%)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71600" y="2708920"/>
          <a:ext cx="73083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Формы информации потребителей о ЛРС и </a:t>
            </a:r>
            <a:r>
              <a:rPr lang="ru-RU" b="1" dirty="0" err="1" smtClean="0"/>
              <a:t>фитопрепаратов</a:t>
            </a:r>
            <a:r>
              <a:rPr lang="ru-RU" b="1" dirty="0" smtClean="0"/>
              <a:t> </a:t>
            </a:r>
            <a:r>
              <a:rPr lang="ru-RU" b="1" dirty="0" err="1" smtClean="0"/>
              <a:t>адаптогенного</a:t>
            </a:r>
            <a:r>
              <a:rPr lang="ru-RU" b="1" dirty="0" smtClean="0"/>
              <a:t> </a:t>
            </a:r>
            <a:r>
              <a:rPr lang="ru-RU" b="1" dirty="0" err="1" smtClean="0"/>
              <a:t>и</a:t>
            </a:r>
            <a:r>
              <a:rPr lang="ru-RU" b="1" dirty="0" smtClean="0"/>
              <a:t> тонизирующего действия (%)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2636912"/>
          <a:ext cx="70202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по главе 2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124744"/>
            <a:ext cx="83884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Проведенные нами маркетинговые исследования потребителей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фитопродукции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референтных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 (покупатели, лечащие врачи и аптечные работники) однозначно показали значительный интерес населения. Эти факты составляют сильные стороны ЛРС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адптогенного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действия на фармацевтическом рынке. Вместе с тем выявлены слабые стороны в позиционировании ЛРС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требует разработки плана маркетинга и методических рекомендаций по мониторингу ассортимента в качестве укрепления их положения на рынке.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Оптимизация ассортимента товаров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577117"/>
            <a:ext cx="83884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Изучать спрос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фитопродукцию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Организовать постоянное изучение современной научной литературы с целью сбора информации о новых направлениях применения известных лекарственных растений.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 информацию для потребителей об известных отечественных предприятиях-производителях и зарубежных фирмах, поставляющих ФП на фармацевтический рынок.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Осуществлять предварительные заказы на отсутствующие ФП.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Доступные приемлемые цены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484783"/>
            <a:ext cx="82444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различных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тактик ценообразования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дифференцированные цены (разная оплата с разных групп покупателей; разная оплата в сезонные периоды);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скидки (за покупки на определенную сумму, постоянным клиентам и др.);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заниженные цены (на товары, не пользующиеся спросом).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940425" algn="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поощряющие цены (при покупке 2-х упаковок, третья бесплатно и др.).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Комфортность обслуживания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832357"/>
            <a:ext cx="8820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вопрос об изменении интерьера и дизайна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фитоотдела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обратив особое внимание на витрины и стенды для выставки ассортимента с учетом правил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мерчандайзинга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 сделать витрину со свободной выкладкой товаров.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63" name="Picture 3" descr="http://sevas.com.ua/media/fckeditorUpload/RqBlTgHyejCCSIX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27943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Информированность потребителей о возможностях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фитоотдела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284984"/>
            <a:ext cx="760778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фитоотдела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Выставки-презентации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Публикации, телепередачи, передачи на радио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Конференции для врачей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 и видеотека 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фитотоварах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Дисконтные карты, бонусы, премии, конкурсы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ikirov.ru/img/News/80423/News.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600400" cy="2249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Высокий профессионализм персонала</a:t>
            </a:r>
            <a:endParaRPr lang="ru-RU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1988259"/>
            <a:ext cx="82444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положение 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фитотерапевте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аптеки и ввести в штат специалиста.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Разработать положение о менеджере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маркетологе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фитоотдела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ввести в штат должность.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Регулярно повышать уровень профессиональных знаний по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фитотерапии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Обучить специалистов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фитоотдела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маркетингу и технологии продаж,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мерчандайзингу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268760"/>
            <a:ext cx="86044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Повышенный интерес потребителей к ЛРС и ФП требует обоснованных решений аптек по формированию ассортиментной, ценовой и коммуникационной политике, разработать которые возможно только на основе результатов маркетинговых исследований. Показано, что всесторонние исследования в области ЛРС и ЛП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тонизирующего действия проводится недостаточно, что подчеркивает актуальность разработки методических подходов к маркетинговому планированию деятельности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фитоотделов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аптек.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268760"/>
            <a:ext cx="83884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связи с вышесказанным, разработка методических подходов к анализу и прогнозированию ассортимента ЛРС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фитопрепаратов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тонизирующего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адаптогенного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действия является актуальной, что предопределило цель исследования и порядок выполнения задач.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magazin-solnce.ru/upload/iblock/b8d/b8dae040f029144c4c0a077328e4b3b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2736304" cy="2832250"/>
          </a:xfrm>
          <a:prstGeom prst="rect">
            <a:avLst/>
          </a:prstGeom>
          <a:noFill/>
        </p:spPr>
      </p:pic>
      <p:pic>
        <p:nvPicPr>
          <p:cNvPr id="23554" name="Picture 2" descr="http://www.kupilekarstva.ru/published/publicdata/ONLINEP9ONLINEPH/attachments/SC/products_pictures/original_Levzeya-P-tab-100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7008" r="15118"/>
          <a:stretch>
            <a:fillRect/>
          </a:stretch>
        </p:blipFill>
        <p:spPr bwMode="auto">
          <a:xfrm>
            <a:off x="539552" y="3501008"/>
            <a:ext cx="1879490" cy="2769096"/>
          </a:xfrm>
          <a:prstGeom prst="rect">
            <a:avLst/>
          </a:prstGeom>
          <a:noFill/>
        </p:spPr>
      </p:pic>
      <p:pic>
        <p:nvPicPr>
          <p:cNvPr id="23556" name="Picture 4" descr="http://www.way2shy2buy.com/wp-content/uploads/2013/10/a1458378e5_41BCStVsyc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501008"/>
            <a:ext cx="1872208" cy="2793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3012" name="Picture 4" descr="http://img0.liveinternet.ru/images/attach/b/4/103/97/103097790_53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721971" cy="50387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268760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методических рекомендаций к анализу и прогнозированию мониторинга ассортимента лекарственных растительных средств 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 (на примере аптечной сети «На здоровье»).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://ria-ami.ru/images/j/14413/wide_i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73016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11560" y="1268760"/>
            <a:ext cx="80283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и теоретически обобщить литературные данные исследований фармацевтического рынка и системы обеспечения ЛРС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маркетинговый анализ ЛРС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социологические исследования населения по определению потребительских предпочтений в применении ЛРС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обосновать критерии оценки основных потребительских свойств ЛРС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действия, провести экспертную оценку основных потребительских свойств и выявить перспективы их потребности в ассортименте;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и разработать комплекс методических рекомендаций к анализу и прогнозированию рынка ЛРС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 на региональном уровне (на примере аптечной сети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здоровье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1412776"/>
            <a:ext cx="8460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подходы к проведению мониторинга ассортимента ЛРС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фитопрепаратов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адаптогенного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тонизирующего действия.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smartnews.ru/storage/c/2013/08/01/1375361267_112890_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4680520" cy="36885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исследования</a:t>
            </a:r>
            <a:endParaRPr lang="ru-RU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700808"/>
            <a:ext cx="39604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Ассортимент лекарственного растительного сырья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фитопрепаратов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тонизирующего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адаптогенного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действия, представленный аптечной сетью «На здоровье».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http://im2-tub-ru.yandex.net/i?id=221287157-4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32448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485184" cy="1143000"/>
          </a:xfrm>
        </p:spPr>
        <p:txBody>
          <a:bodyPr/>
          <a:lstStyle/>
          <a:p>
            <a:r>
              <a:rPr lang="ru-RU" dirty="0" err="1" smtClean="0"/>
              <a:t>Фитотерапия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410445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Растения были первыми лекарственными средствами, которые начал использовать человек на заре своего существования. Термины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фитотерапия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фитопрепараты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впервые были введены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обращение французским врачом Анри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Леклерком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Hanri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Leclerc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(1870 -1955).</a:t>
            </a:r>
          </a:p>
          <a:p>
            <a:endParaRPr lang="ru-RU" dirty="0"/>
          </a:p>
        </p:txBody>
      </p:sp>
      <p:pic>
        <p:nvPicPr>
          <p:cNvPr id="18434" name="Picture 2" descr="http://www.artchive.com/web_gallery/reproductions/151001-151500/151368/siz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669" r="14646"/>
          <a:stretch>
            <a:fillRect/>
          </a:stretch>
        </p:blipFill>
        <p:spPr bwMode="auto">
          <a:xfrm>
            <a:off x="4283968" y="1844824"/>
            <a:ext cx="4553753" cy="4667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лекарственных растений в современной медицине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течение последних 10-15 лет ученым на основе новых научных данных удалось переосмыслить место и роль лекарственных растений и, следовательно,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фитотерапии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как таковой в современной медицине. Подчеркнута особая значимость лекарственных пищевых растений как для профилактики, так и для лечения различных заболеваний, а также экологически и профессионально обусловленной патологии в силу наличия универсальных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органопротекторных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свойств и широты терапевтического действия и относительной безвредности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фитопрепаратов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986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Методические подходы к проведению мониторинга ассортимента лекарственного растительного сырья и фитопрепаратов тонизирующего и адаптогенного действия в аптечной сети «На здоровье»</vt:lpstr>
      <vt:lpstr>Актуальность темы</vt:lpstr>
      <vt:lpstr>Актуальность темы</vt:lpstr>
      <vt:lpstr>Цель исследования</vt:lpstr>
      <vt:lpstr>Задачи исследования</vt:lpstr>
      <vt:lpstr>Объект исследования</vt:lpstr>
      <vt:lpstr>Предмет исследования</vt:lpstr>
      <vt:lpstr>Фитотерапия</vt:lpstr>
      <vt:lpstr>Роль лекарственных растений в современной медицине</vt:lpstr>
      <vt:lpstr>Природные адаптогены</vt:lpstr>
      <vt:lpstr>Природные адаптогены</vt:lpstr>
      <vt:lpstr> Исследования фитопродукции адаптогенного и тонизирующего действия с позиции товара </vt:lpstr>
      <vt:lpstr>Лекарственные формы фитопрепаратов</vt:lpstr>
      <vt:lpstr>Лекарственные формы фитопрепаратов</vt:lpstr>
      <vt:lpstr> Исследования фитопродукции адаптогенного и тонизирующего действия с позиции товара </vt:lpstr>
      <vt:lpstr>Выводы по главе 1</vt:lpstr>
      <vt:lpstr> Концепция анкеты социологического исследования потребителей ЛРС и фитопрепаратов </vt:lpstr>
      <vt:lpstr>Социально демографический портрет потребителя фитопрепаратов</vt:lpstr>
      <vt:lpstr> Наличие некоторых знаний о фитотерапии у потребителей (%) </vt:lpstr>
      <vt:lpstr>Источники информации потребителей о фитотерапии (%) </vt:lpstr>
      <vt:lpstr>Необходимая потребителям информация о ЛРС и фитопрепаратов адаптогенного и тонизирующего действия (%) </vt:lpstr>
      <vt:lpstr>Формы информации потребителей о ЛРС и фитопрепаратов адаптогенного и тонизирующего действия (%) </vt:lpstr>
      <vt:lpstr>Выводы по главе 2</vt:lpstr>
      <vt:lpstr>Оптимизация ассортимента товаров</vt:lpstr>
      <vt:lpstr>Доступные приемлемые цены</vt:lpstr>
      <vt:lpstr>Комфортность обслуживания </vt:lpstr>
      <vt:lpstr> Информированность потребителей о возможностях фитоотдела  </vt:lpstr>
      <vt:lpstr>Высокий профессионализм персонала</vt:lpstr>
      <vt:lpstr>Заключение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подходы к проведению мониторинга ассортимента лекарственного растительного сырья и фитопрепаратов тонизирующего и адаптогенного действия в аптечной сети «На здоровье»</dc:title>
  <dc:creator>Олег</dc:creator>
  <cp:lastModifiedBy>kramorenko.m</cp:lastModifiedBy>
  <cp:revision>18</cp:revision>
  <dcterms:created xsi:type="dcterms:W3CDTF">2014-05-08T14:30:17Z</dcterms:created>
  <dcterms:modified xsi:type="dcterms:W3CDTF">2016-01-19T10:18:30Z</dcterms:modified>
</cp:coreProperties>
</file>